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57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F972B72-A033-43A5-A0C5-18F34574FA73}">
          <p14:sldIdLst>
            <p14:sldId id="256"/>
            <p14:sldId id="258"/>
            <p14:sldId id="259"/>
            <p14:sldId id="257"/>
            <p14:sldId id="261"/>
            <p14:sldId id="260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20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513D8C8-E003-4F61-801F-C4BD7A37DEF3}" type="datetimeFigureOut">
              <a:rPr lang="fr-CA" smtClean="0"/>
              <a:t>2020-01-22</a:t>
            </a:fld>
            <a:endParaRPr lang="fr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BE0A1B6-814E-4671-A51F-D654ED8D6799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13D8C8-E003-4F61-801F-C4BD7A37DEF3}" type="datetimeFigureOut">
              <a:rPr lang="fr-CA" smtClean="0"/>
              <a:t>2020-01-22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E0A1B6-814E-4671-A51F-D654ED8D6799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13D8C8-E003-4F61-801F-C4BD7A37DEF3}" type="datetimeFigureOut">
              <a:rPr lang="fr-CA" smtClean="0"/>
              <a:t>2020-01-22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E0A1B6-814E-4671-A51F-D654ED8D6799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13D8C8-E003-4F61-801F-C4BD7A37DEF3}" type="datetimeFigureOut">
              <a:rPr lang="fr-CA" smtClean="0"/>
              <a:t>2020-01-22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E0A1B6-814E-4671-A51F-D654ED8D6799}" type="slidenum">
              <a:rPr lang="fr-CA" smtClean="0"/>
              <a:t>‹#›</a:t>
            </a:fld>
            <a:endParaRPr lang="fr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13D8C8-E003-4F61-801F-C4BD7A37DEF3}" type="datetimeFigureOut">
              <a:rPr lang="fr-CA" smtClean="0"/>
              <a:t>2020-01-22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E0A1B6-814E-4671-A51F-D654ED8D6799}" type="slidenum">
              <a:rPr lang="fr-CA" smtClean="0"/>
              <a:t>‹#›</a:t>
            </a:fld>
            <a:endParaRPr lang="fr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13D8C8-E003-4F61-801F-C4BD7A37DEF3}" type="datetimeFigureOut">
              <a:rPr lang="fr-CA" smtClean="0"/>
              <a:t>2020-01-22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E0A1B6-814E-4671-A51F-D654ED8D6799}" type="slidenum">
              <a:rPr lang="fr-CA" smtClean="0"/>
              <a:t>‹#›</a:t>
            </a:fld>
            <a:endParaRPr lang="fr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13D8C8-E003-4F61-801F-C4BD7A37DEF3}" type="datetimeFigureOut">
              <a:rPr lang="fr-CA" smtClean="0"/>
              <a:t>2020-01-22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E0A1B6-814E-4671-A51F-D654ED8D6799}" type="slidenum">
              <a:rPr lang="fr-CA" smtClean="0"/>
              <a:t>‹#›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13D8C8-E003-4F61-801F-C4BD7A37DEF3}" type="datetimeFigureOut">
              <a:rPr lang="fr-CA" smtClean="0"/>
              <a:t>2020-01-22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E0A1B6-814E-4671-A51F-D654ED8D6799}" type="slidenum">
              <a:rPr lang="fr-CA" smtClean="0"/>
              <a:t>‹#›</a:t>
            </a:fld>
            <a:endParaRPr lang="fr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13D8C8-E003-4F61-801F-C4BD7A37DEF3}" type="datetimeFigureOut">
              <a:rPr lang="fr-CA" smtClean="0"/>
              <a:t>2020-01-22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E0A1B6-814E-4671-A51F-D654ED8D6799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513D8C8-E003-4F61-801F-C4BD7A37DEF3}" type="datetimeFigureOut">
              <a:rPr lang="fr-CA" smtClean="0"/>
              <a:t>2020-01-22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E0A1B6-814E-4671-A51F-D654ED8D6799}" type="slidenum">
              <a:rPr lang="fr-CA" smtClean="0"/>
              <a:t>‹#›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513D8C8-E003-4F61-801F-C4BD7A37DEF3}" type="datetimeFigureOut">
              <a:rPr lang="fr-CA" smtClean="0"/>
              <a:t>2020-01-22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BE0A1B6-814E-4671-A51F-D654ED8D6799}" type="slidenum">
              <a:rPr lang="fr-CA" smtClean="0"/>
              <a:t>‹#›</a:t>
            </a:fld>
            <a:endParaRPr lang="fr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513D8C8-E003-4F61-801F-C4BD7A37DEF3}" type="datetimeFigureOut">
              <a:rPr lang="fr-CA" smtClean="0"/>
              <a:t>2020-01-22</a:t>
            </a:fld>
            <a:endParaRPr lang="fr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BE0A1B6-814E-4671-A51F-D654ED8D6799}" type="slidenum">
              <a:rPr lang="fr-CA" smtClean="0"/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utura-sciences.com/tech/definitions/internet-acheminement-1108/" TargetMode="External"/><Relationship Id="rId2" Type="http://schemas.openxmlformats.org/officeDocument/2006/relationships/hyperlink" Target="https://www.futura-sciences.com/planete/definitions/zoologie-tracabilite-269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Développement d’environnement intelligent</a:t>
            </a:r>
            <a:endParaRPr lang="fr-CA" dirty="0"/>
          </a:p>
        </p:txBody>
      </p:sp>
      <p:pic>
        <p:nvPicPr>
          <p:cNvPr id="1026" name="Picture 2" descr="Image associé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996952"/>
            <a:ext cx="3960440" cy="3762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5536" y="1628800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420-KF1</a:t>
            </a:r>
          </a:p>
          <a:p>
            <a:endParaRPr lang="fr-CA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39552" y="1951965"/>
            <a:ext cx="29523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086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fr-CA" dirty="0" smtClean="0"/>
          </a:p>
          <a:p>
            <a:pPr marL="109728" indent="0">
              <a:buNone/>
            </a:pPr>
            <a:r>
              <a:rPr lang="fr-CA" dirty="0" smtClean="0"/>
              <a:t>Objets intelligents autonomes</a:t>
            </a:r>
          </a:p>
          <a:p>
            <a:pPr marL="109728" indent="0">
              <a:buNone/>
            </a:pPr>
            <a:r>
              <a:rPr lang="fr-CA" dirty="0" smtClean="0"/>
              <a:t>	+ effectuer des tâches plus avancées.  </a:t>
            </a:r>
          </a:p>
          <a:p>
            <a:pPr marL="109728" indent="0">
              <a:buNone/>
            </a:pPr>
            <a:r>
              <a:rPr lang="fr-CA" dirty="0" smtClean="0"/>
              <a:t>Par exemple, analyser son environnement et prendre un certain nombre de décisions et agir en fonction de ces décisions.</a:t>
            </a:r>
            <a:endParaRPr lang="fr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3 types d’objets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6074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fr-CA" dirty="0" smtClean="0"/>
              <a:t>Capteurs:</a:t>
            </a:r>
          </a:p>
          <a:p>
            <a:pPr marL="365760" lvl="1" indent="0">
              <a:buNone/>
            </a:pPr>
            <a:r>
              <a:rPr lang="fr-CA" sz="1800" dirty="0"/>
              <a:t>il s'agit de dispositifs électronique permettant de mesurer quelque chose et d'en donner une valeur sur une échelle (pour les capteurs analogiques) ou d'en donner un état de type 0 ou 1, comme par exemple ouvert ou fermé (pour les capteurs numériques).</a:t>
            </a:r>
            <a:endParaRPr lang="fr-CA" sz="1800" dirty="0" smtClean="0"/>
          </a:p>
          <a:p>
            <a:pPr marL="109728" indent="0">
              <a:buNone/>
            </a:pPr>
            <a:endParaRPr lang="fr-CA" dirty="0" smtClean="0"/>
          </a:p>
          <a:p>
            <a:pPr marL="109728" indent="0">
              <a:buNone/>
            </a:pPr>
            <a:r>
              <a:rPr lang="fr-CA" dirty="0" smtClean="0"/>
              <a:t>Actionneurs:</a:t>
            </a:r>
          </a:p>
          <a:p>
            <a:pPr marL="347472" lvl="2" indent="0">
              <a:spcBef>
                <a:spcPts val="400"/>
              </a:spcBef>
              <a:buSzPct val="68000"/>
              <a:buNone/>
            </a:pPr>
            <a:r>
              <a:rPr lang="fr-CA" sz="1800" dirty="0" smtClean="0"/>
              <a:t>il </a:t>
            </a:r>
            <a:r>
              <a:rPr lang="fr-CA" sz="1800" dirty="0"/>
              <a:t>s'agit de dispositifs </a:t>
            </a:r>
            <a:r>
              <a:rPr lang="fr-CA" sz="1800" dirty="0" smtClean="0"/>
              <a:t>qui permettent de produire une action dans le système.  Par exemple: </a:t>
            </a:r>
          </a:p>
          <a:p>
            <a:pPr marL="347472" lvl="2" indent="0">
              <a:spcBef>
                <a:spcPts val="400"/>
              </a:spcBef>
              <a:buSzPct val="68000"/>
              <a:buNone/>
            </a:pPr>
            <a:r>
              <a:rPr lang="fr-CA" sz="1800" dirty="0"/>
              <a:t>	</a:t>
            </a:r>
            <a:r>
              <a:rPr lang="fr-CA" sz="1800" dirty="0" smtClean="0"/>
              <a:t>faire avancer ou reculer des moteurs</a:t>
            </a:r>
          </a:p>
          <a:p>
            <a:pPr marL="347472" lvl="2" indent="0">
              <a:spcBef>
                <a:spcPts val="400"/>
              </a:spcBef>
              <a:buSzPct val="68000"/>
              <a:buNone/>
            </a:pPr>
            <a:r>
              <a:rPr lang="fr-CA" sz="1800" dirty="0"/>
              <a:t>	</a:t>
            </a:r>
            <a:r>
              <a:rPr lang="fr-CA" sz="1800" dirty="0" smtClean="0"/>
              <a:t>ouvrir ou fermer une valve d’eau</a:t>
            </a:r>
          </a:p>
          <a:p>
            <a:pPr marL="347472" lvl="2" indent="0">
              <a:spcBef>
                <a:spcPts val="400"/>
              </a:spcBef>
              <a:buSzPct val="68000"/>
              <a:buNone/>
            </a:pPr>
            <a:r>
              <a:rPr lang="fr-CA" sz="1800" dirty="0"/>
              <a:t>	</a:t>
            </a:r>
            <a:r>
              <a:rPr lang="fr-CA" sz="1800" dirty="0" smtClean="0"/>
              <a:t>allumer ou éteindre une lumière</a:t>
            </a:r>
          </a:p>
          <a:p>
            <a:pPr marL="347472" lvl="2" indent="0">
              <a:spcBef>
                <a:spcPts val="400"/>
              </a:spcBef>
              <a:buSzPct val="68000"/>
              <a:buNone/>
            </a:pPr>
            <a:r>
              <a:rPr lang="fr-CA" sz="1800" dirty="0"/>
              <a:t>	</a:t>
            </a:r>
            <a:r>
              <a:rPr lang="fr-CA" sz="1800" dirty="0" smtClean="0"/>
              <a:t>faire bouger un bras robotique</a:t>
            </a:r>
          </a:p>
          <a:p>
            <a:pPr marL="109728" indent="0">
              <a:buNone/>
            </a:pPr>
            <a:endParaRPr lang="fr-CA" dirty="0"/>
          </a:p>
          <a:p>
            <a:pPr marL="109728" indent="0">
              <a:buNone/>
            </a:pPr>
            <a:endParaRPr lang="fr-CA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On a nécessairement besoin de capteurs et d’actionneurs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6428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fr-CA" dirty="0" smtClean="0"/>
              <a:t>Capteurs analogiques:</a:t>
            </a:r>
          </a:p>
          <a:p>
            <a:pPr marL="365760" lvl="1" indent="0">
              <a:buNone/>
            </a:pPr>
            <a:r>
              <a:rPr lang="fr-CA" sz="1800" dirty="0"/>
              <a:t>La sortie peut prendre une infinité de valeurs continues. </a:t>
            </a:r>
            <a:r>
              <a:rPr lang="fr-CA" sz="1800" dirty="0" smtClean="0"/>
              <a:t>Le signal des capteurs analogiques peut être du type : sortie tension(voltage) ou sortie courant.</a:t>
            </a:r>
          </a:p>
          <a:p>
            <a:pPr marL="109728" indent="0">
              <a:buNone/>
            </a:pPr>
            <a:endParaRPr lang="fr-CA" dirty="0" smtClean="0"/>
          </a:p>
          <a:p>
            <a:pPr marL="109728" indent="0">
              <a:buNone/>
            </a:pPr>
            <a:r>
              <a:rPr lang="fr-CA" dirty="0" smtClean="0"/>
              <a:t>Exemples:</a:t>
            </a:r>
          </a:p>
          <a:p>
            <a:pPr marL="109728" indent="0">
              <a:buNone/>
            </a:pPr>
            <a:endParaRPr lang="fr-CA" dirty="0"/>
          </a:p>
          <a:p>
            <a:pPr marL="109728" indent="0">
              <a:buNone/>
            </a:pPr>
            <a:endParaRPr lang="fr-CA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Exemples de capteurs</a:t>
            </a:r>
            <a:endParaRPr lang="fr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789040"/>
            <a:ext cx="1457325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652478"/>
            <a:ext cx="141922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652478"/>
            <a:ext cx="1371600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98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fr-CA" dirty="0" smtClean="0"/>
              <a:t>Capteurs numériques:</a:t>
            </a:r>
          </a:p>
          <a:p>
            <a:pPr marL="365760" lvl="1" indent="0">
              <a:buNone/>
            </a:pPr>
            <a:r>
              <a:rPr lang="fr-CA" sz="1800" dirty="0"/>
              <a:t>La </a:t>
            </a:r>
            <a:r>
              <a:rPr lang="fr-CA" sz="1800" dirty="0" smtClean="0"/>
              <a:t>sortie </a:t>
            </a:r>
            <a:r>
              <a:rPr lang="fr-CA" sz="1800" dirty="0"/>
              <a:t>est une séquence d'états logiques qui, en se suivant, forment un nombre. La sortie </a:t>
            </a:r>
            <a:r>
              <a:rPr lang="fr-CA" sz="1800" dirty="0" smtClean="0"/>
              <a:t>est habituellement une valeur discrète.</a:t>
            </a:r>
          </a:p>
          <a:p>
            <a:pPr marL="365760" lvl="1" indent="0">
              <a:buNone/>
            </a:pPr>
            <a:r>
              <a:rPr lang="fr-CA" dirty="0" smtClean="0"/>
              <a:t>(0 ou 1, ouvert ou fermé, valeur discrète (100, 10901)</a:t>
            </a:r>
          </a:p>
          <a:p>
            <a:pPr marL="109728" indent="0">
              <a:buNone/>
            </a:pPr>
            <a:r>
              <a:rPr lang="fr-CA" dirty="0" smtClean="0"/>
              <a:t>Exemples:</a:t>
            </a:r>
          </a:p>
          <a:p>
            <a:pPr marL="109728" indent="0">
              <a:buNone/>
            </a:pPr>
            <a:endParaRPr lang="fr-CA" dirty="0"/>
          </a:p>
          <a:p>
            <a:pPr marL="109728" indent="0">
              <a:buNone/>
            </a:pPr>
            <a:endParaRPr lang="fr-CA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Exemples de capteurs</a:t>
            </a:r>
            <a:endParaRPr lang="fr-C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431637"/>
            <a:ext cx="1304925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501008"/>
            <a:ext cx="10858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51920" y="4221088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100" dirty="0" smtClean="0"/>
              <a:t>Encodeur optique</a:t>
            </a:r>
            <a:endParaRPr lang="fr-CA" sz="11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338139"/>
            <a:ext cx="1744333" cy="140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828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Un vérin pneumatique ou hydraulique</a:t>
            </a:r>
          </a:p>
          <a:p>
            <a:r>
              <a:rPr lang="fr-CA" dirty="0" smtClean="0"/>
              <a:t>Une lumière à incandescence qui s’allume ou s’éteint</a:t>
            </a:r>
          </a:p>
          <a:p>
            <a:r>
              <a:rPr lang="fr-CA" dirty="0" smtClean="0"/>
              <a:t>Une LED qu’on allume ou éteint.</a:t>
            </a:r>
          </a:p>
          <a:p>
            <a:r>
              <a:rPr lang="fr-CA" dirty="0" smtClean="0"/>
              <a:t>Un mouvement de rotation au moyen de moteurs</a:t>
            </a:r>
          </a:p>
          <a:p>
            <a:r>
              <a:rPr lang="fr-CA" dirty="0" smtClean="0"/>
              <a:t>Un son produit avec enceinte acoustique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Exemples d’actionneurs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3061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A" dirty="0"/>
              <a:t>En </a:t>
            </a:r>
            <a:r>
              <a:rPr lang="fr-CA" dirty="0" smtClean="0"/>
              <a:t>logistique:</a:t>
            </a:r>
          </a:p>
          <a:p>
            <a:pPr lvl="1"/>
            <a:r>
              <a:rPr lang="fr-CA" dirty="0" smtClean="0"/>
              <a:t> </a:t>
            </a:r>
            <a:r>
              <a:rPr lang="fr-CA" dirty="0"/>
              <a:t>il peut s'agir de </a:t>
            </a:r>
            <a:r>
              <a:rPr lang="fr-CA" dirty="0" smtClean="0"/>
              <a:t>capteurs</a:t>
            </a:r>
            <a:r>
              <a:rPr lang="fr-CA" dirty="0"/>
              <a:t> qui servent à la </a:t>
            </a:r>
            <a:r>
              <a:rPr lang="fr-CA" dirty="0">
                <a:hlinkClick r:id="rId2"/>
              </a:rPr>
              <a:t>traçabilité</a:t>
            </a:r>
            <a:r>
              <a:rPr lang="fr-CA" dirty="0"/>
              <a:t> des biens pour la gestion des stocks et les </a:t>
            </a:r>
            <a:r>
              <a:rPr lang="fr-CA" dirty="0">
                <a:hlinkClick r:id="rId3"/>
              </a:rPr>
              <a:t>acheminements</a:t>
            </a:r>
            <a:r>
              <a:rPr lang="fr-CA" dirty="0" smtClean="0"/>
              <a:t>.</a:t>
            </a:r>
          </a:p>
          <a:p>
            <a:r>
              <a:rPr lang="fr-CA" dirty="0" smtClean="0"/>
              <a:t>Environnement:</a:t>
            </a:r>
          </a:p>
          <a:p>
            <a:pPr lvl="1"/>
            <a:r>
              <a:rPr lang="fr-CA" dirty="0" smtClean="0"/>
              <a:t> </a:t>
            </a:r>
            <a:r>
              <a:rPr lang="fr-CA" dirty="0"/>
              <a:t>il est question de capteurs surveillant la qualité de </a:t>
            </a:r>
            <a:r>
              <a:rPr lang="fr-CA" dirty="0" smtClean="0"/>
              <a:t>l‘air, </a:t>
            </a:r>
            <a:r>
              <a:rPr lang="fr-CA" dirty="0"/>
              <a:t>la température, le niveau sonore, l'état d'un bâtiment, etc</a:t>
            </a:r>
            <a:r>
              <a:rPr lang="fr-CA" dirty="0" smtClean="0"/>
              <a:t>.</a:t>
            </a:r>
          </a:p>
          <a:p>
            <a:r>
              <a:rPr lang="fr-CA" dirty="0"/>
              <a:t>En </a:t>
            </a:r>
            <a:r>
              <a:rPr lang="fr-CA" dirty="0" smtClean="0"/>
              <a:t>domotique:</a:t>
            </a:r>
          </a:p>
          <a:p>
            <a:pPr lvl="1"/>
            <a:r>
              <a:rPr lang="fr-CA" dirty="0" smtClean="0"/>
              <a:t> </a:t>
            </a:r>
            <a:r>
              <a:rPr lang="fr-CA" dirty="0"/>
              <a:t>l'</a:t>
            </a:r>
            <a:r>
              <a:rPr lang="fr-CA" dirty="0" err="1"/>
              <a:t>IdO</a:t>
            </a:r>
            <a:r>
              <a:rPr lang="fr-CA" dirty="0"/>
              <a:t> recouvre tous les appareils électroménagers communicants, les capteurs </a:t>
            </a:r>
            <a:r>
              <a:rPr lang="fr-CA" dirty="0" smtClean="0"/>
              <a:t>(thermostat, détecteurs de fumée, de présence...), les compteurs intelligents et systèmes de sécurité.</a:t>
            </a:r>
          </a:p>
          <a:p>
            <a:r>
              <a:rPr lang="fr-CA" dirty="0" smtClean="0"/>
              <a:t>En santé:</a:t>
            </a:r>
          </a:p>
          <a:p>
            <a:pPr lvl="1"/>
            <a:r>
              <a:rPr lang="fr-CA" dirty="0"/>
              <a:t> </a:t>
            </a:r>
            <a:r>
              <a:rPr lang="fr-CA" dirty="0" smtClean="0"/>
              <a:t>montres connectées, bracelets connectés et </a:t>
            </a:r>
            <a:r>
              <a:rPr lang="fr-CA" dirty="0"/>
              <a:t>d'autres capteurs surveillant des constantes </a:t>
            </a:r>
            <a:r>
              <a:rPr lang="fr-CA" dirty="0" smtClean="0"/>
              <a:t>vitales utilisés dans </a:t>
            </a:r>
            <a:r>
              <a:rPr lang="fr-CA" smtClean="0"/>
              <a:t>les hôpitaux.</a:t>
            </a:r>
            <a:endParaRPr lang="fr-CA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Exemples d’usage d’</a:t>
            </a:r>
            <a:r>
              <a:rPr lang="fr-CA" dirty="0" err="1" smtClean="0"/>
              <a:t>IoT</a:t>
            </a:r>
            <a:r>
              <a:rPr lang="fr-CA" dirty="0" smtClean="0"/>
              <a:t> ?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8761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fr-CA" dirty="0" smtClean="0"/>
              <a:t>Cours #1</a:t>
            </a:r>
          </a:p>
          <a:p>
            <a:r>
              <a:rPr lang="fr-CA" dirty="0" smtClean="0"/>
              <a:t>Plan de cours</a:t>
            </a:r>
          </a:p>
          <a:p>
            <a:r>
              <a:rPr lang="fr-CA" dirty="0" smtClean="0"/>
              <a:t>Définitions et vocabulaire relié à l’Internet des Objets</a:t>
            </a:r>
          </a:p>
          <a:p>
            <a:r>
              <a:rPr lang="fr-CA" dirty="0" smtClean="0"/>
              <a:t>Exemples d’usage</a:t>
            </a:r>
          </a:p>
          <a:p>
            <a:r>
              <a:rPr lang="fr-CA" dirty="0" smtClean="0"/>
              <a:t>Capteurs / actionneurs</a:t>
            </a:r>
          </a:p>
          <a:p>
            <a:r>
              <a:rPr lang="fr-CA" dirty="0" smtClean="0"/>
              <a:t>Retour sur </a:t>
            </a:r>
            <a:r>
              <a:rPr lang="fr-CA" dirty="0" err="1" smtClean="0"/>
              <a:t>Raspberry</a:t>
            </a:r>
            <a:r>
              <a:rPr lang="fr-CA" dirty="0" smtClean="0"/>
              <a:t> Pi / capteurs - actionneurs</a:t>
            </a:r>
            <a:endParaRPr lang="fr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0839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fr-CA" dirty="0" smtClean="0"/>
              <a:t> “</a:t>
            </a:r>
            <a:r>
              <a:rPr lang="fr-CA" dirty="0"/>
              <a:t>L'Internet des objets” ou “</a:t>
            </a:r>
            <a:r>
              <a:rPr lang="fr-CA" dirty="0" err="1"/>
              <a:t>IoT</a:t>
            </a:r>
            <a:r>
              <a:rPr lang="fr-CA" dirty="0"/>
              <a:t>” (The Internet of </a:t>
            </a:r>
            <a:r>
              <a:rPr lang="fr-CA" dirty="0" err="1"/>
              <a:t>Things</a:t>
            </a:r>
            <a:r>
              <a:rPr lang="fr-CA" dirty="0"/>
              <a:t>) : </a:t>
            </a:r>
            <a:endParaRPr lang="fr-CA" dirty="0" smtClean="0"/>
          </a:p>
          <a:p>
            <a:pPr marL="109728" indent="0">
              <a:buNone/>
            </a:pPr>
            <a:endParaRPr lang="fr-CA" dirty="0"/>
          </a:p>
          <a:p>
            <a:pPr marL="109728" indent="0">
              <a:buNone/>
            </a:pPr>
            <a:r>
              <a:rPr lang="fr-CA" dirty="0" smtClean="0"/>
              <a:t>C'est l’expression </a:t>
            </a:r>
            <a:r>
              <a:rPr lang="fr-CA" dirty="0"/>
              <a:t>que vous avez peut-être lue ou entendue en relation </a:t>
            </a:r>
            <a:r>
              <a:rPr lang="fr-CA" dirty="0" smtClean="0"/>
              <a:t>avec notre </a:t>
            </a:r>
            <a:r>
              <a:rPr lang="fr-CA" dirty="0"/>
              <a:t>monde de plus en plus connecté. Mais qu'est-ce que cela signifie exactement ?</a:t>
            </a:r>
          </a:p>
          <a:p>
            <a:pPr marL="109728" indent="0">
              <a:buNone/>
            </a:pPr>
            <a:r>
              <a:rPr lang="fr-CA" dirty="0"/>
              <a:t/>
            </a:r>
            <a:br>
              <a:rPr lang="fr-CA" dirty="0"/>
            </a:br>
            <a:endParaRPr lang="fr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70476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fr-CA" sz="2400" dirty="0" smtClean="0"/>
              <a:t>Un objet capable d’émettre ou de recevoir des données, de transmettre ces données à une autre machine ou à un autre objet connecté par l’intermédiaire d’un réseau de communication.</a:t>
            </a:r>
          </a:p>
          <a:p>
            <a:pPr marL="109728" indent="0">
              <a:buNone/>
            </a:pPr>
            <a:r>
              <a:rPr lang="fr-CA" dirty="0" smtClean="0"/>
              <a:t>Ouf !</a:t>
            </a:r>
          </a:p>
          <a:p>
            <a:pPr marL="109728" indent="0">
              <a:buNone/>
            </a:pPr>
            <a:r>
              <a:rPr lang="fr-CA" dirty="0" smtClean="0"/>
              <a:t>En gros:</a:t>
            </a:r>
          </a:p>
          <a:p>
            <a:r>
              <a:rPr lang="fr-CA" dirty="0"/>
              <a:t> l'Internet des Objets ou </a:t>
            </a:r>
            <a:r>
              <a:rPr lang="fr-CA" dirty="0" err="1"/>
              <a:t>IoT</a:t>
            </a:r>
            <a:r>
              <a:rPr lang="fr-CA" dirty="0"/>
              <a:t> fait référence aux objets du quotidien qui communiquent aussi bien avec vous qu'avec d'autres appareils via Internet.</a:t>
            </a:r>
            <a:endParaRPr lang="fr-CA" dirty="0" smtClean="0"/>
          </a:p>
          <a:p>
            <a:pPr marL="109728" indent="0">
              <a:buNone/>
            </a:pPr>
            <a:endParaRPr lang="fr-CA" dirty="0"/>
          </a:p>
          <a:p>
            <a:pPr marL="109728" indent="0">
              <a:buNone/>
            </a:pPr>
            <a:endParaRPr lang="fr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Qu’est-ce que l’Internet des Objets ?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9420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fr-CA" sz="1600" dirty="0"/>
              <a:t>Il est estimé qu’il y avait 500 millions d’objets connectés en 2003, qu’il y en a 25 milliards en </a:t>
            </a:r>
            <a:r>
              <a:rPr lang="fr-CA" sz="1600" dirty="0" smtClean="0"/>
              <a:t>2015, plus de 50 milliards en 2020 </a:t>
            </a:r>
            <a:r>
              <a:rPr lang="fr-CA" sz="1600" dirty="0"/>
              <a:t>et qu’il y en aura </a:t>
            </a:r>
            <a:r>
              <a:rPr lang="fr-CA" sz="1600" dirty="0" smtClean="0"/>
              <a:t>plus de 100 </a:t>
            </a:r>
            <a:r>
              <a:rPr lang="fr-CA" sz="1600" dirty="0"/>
              <a:t>milliards en </a:t>
            </a:r>
            <a:r>
              <a:rPr lang="fr-CA" sz="1600" dirty="0" smtClean="0"/>
              <a:t>2025.</a:t>
            </a:r>
          </a:p>
          <a:p>
            <a:pPr marL="109728" indent="0">
              <a:buNone/>
            </a:pPr>
            <a:endParaRPr lang="fr-CA" sz="1600" dirty="0"/>
          </a:p>
          <a:p>
            <a:r>
              <a:rPr lang="fr-CA" sz="1600" dirty="0"/>
              <a:t>Caméras</a:t>
            </a:r>
          </a:p>
          <a:p>
            <a:r>
              <a:rPr lang="fr-CA" sz="1600" dirty="0"/>
              <a:t>Lunettes</a:t>
            </a:r>
          </a:p>
          <a:p>
            <a:r>
              <a:rPr lang="fr-CA" sz="1600" dirty="0"/>
              <a:t>Porte-clés</a:t>
            </a:r>
          </a:p>
          <a:p>
            <a:r>
              <a:rPr lang="fr-CA" sz="1600" dirty="0"/>
              <a:t>Lampes</a:t>
            </a:r>
          </a:p>
          <a:p>
            <a:r>
              <a:rPr lang="fr-CA" sz="1600" dirty="0"/>
              <a:t>Balances</a:t>
            </a:r>
          </a:p>
          <a:p>
            <a:r>
              <a:rPr lang="fr-CA" sz="1600" dirty="0"/>
              <a:t>Montres (</a:t>
            </a:r>
            <a:r>
              <a:rPr lang="fr-CA" sz="1600" dirty="0" err="1"/>
              <a:t>smartwatches</a:t>
            </a:r>
            <a:r>
              <a:rPr lang="fr-CA" sz="1600" dirty="0"/>
              <a:t>)</a:t>
            </a:r>
          </a:p>
          <a:p>
            <a:r>
              <a:rPr lang="fr-CA" sz="1600" dirty="0"/>
              <a:t>Moniteurs d’activités</a:t>
            </a:r>
          </a:p>
          <a:p>
            <a:r>
              <a:rPr lang="fr-CA" sz="1600" dirty="0" smtClean="0"/>
              <a:t>Vêtements</a:t>
            </a:r>
          </a:p>
          <a:p>
            <a:r>
              <a:rPr lang="fr-CA" sz="1600" dirty="0" smtClean="0"/>
              <a:t>Robot mobile</a:t>
            </a:r>
          </a:p>
          <a:p>
            <a:r>
              <a:rPr lang="fr-CA" sz="1600" dirty="0" smtClean="0"/>
              <a:t>Drone</a:t>
            </a:r>
            <a:endParaRPr lang="fr-CA" sz="1600" dirty="0"/>
          </a:p>
          <a:p>
            <a:pPr marL="109728" indent="0">
              <a:buNone/>
            </a:pPr>
            <a:r>
              <a:rPr lang="fr-CA" sz="1600" dirty="0" smtClean="0"/>
              <a:t>Même une place de stationnement peut devenir un objet connecté !</a:t>
            </a:r>
            <a:endParaRPr lang="fr-CA" sz="1600" dirty="0"/>
          </a:p>
          <a:p>
            <a:pPr marL="109728" indent="0">
              <a:buNone/>
            </a:pPr>
            <a:endParaRPr lang="fr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Mais que sont ces objets ?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2622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fr-CA" dirty="0" smtClean="0"/>
              <a:t>Les objets ont besoin d’être connecté par l’intermédiaire d’un réseau.  Ce réseau est habituellement Internet.</a:t>
            </a:r>
          </a:p>
          <a:p>
            <a:pPr marL="109728" indent="0">
              <a:buNone/>
            </a:pPr>
            <a:endParaRPr lang="fr-CA" dirty="0"/>
          </a:p>
          <a:p>
            <a:pPr marL="109728" indent="0">
              <a:buNone/>
            </a:pPr>
            <a:r>
              <a:rPr lang="fr-CA" dirty="0" smtClean="0"/>
              <a:t>Un objet pourra donc transmettre des données ou en recevoir.  Ces données sont habituellement envoyées ou reçues, sans fil (</a:t>
            </a:r>
            <a:r>
              <a:rPr lang="fr-CA" dirty="0" err="1" smtClean="0"/>
              <a:t>WiFi</a:t>
            </a:r>
            <a:r>
              <a:rPr lang="fr-CA" dirty="0" smtClean="0"/>
              <a:t>), par </a:t>
            </a:r>
            <a:r>
              <a:rPr lang="fr-CA" dirty="0" err="1" smtClean="0"/>
              <a:t>bluetooth</a:t>
            </a:r>
            <a:r>
              <a:rPr lang="fr-CA" dirty="0"/>
              <a:t> </a:t>
            </a:r>
            <a:r>
              <a:rPr lang="fr-CA" dirty="0" smtClean="0"/>
              <a:t>ou autre dispositif.  Ces données pourraient ensuite transigées par Internet pour atteindre un ordinateur ou un autre objet connecté.</a:t>
            </a:r>
            <a:endParaRPr lang="fr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On dit connecté. Mais connecté à quoi ?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9621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fr-CA" dirty="0" smtClean="0"/>
          </a:p>
          <a:p>
            <a:pPr marL="109728" indent="0">
              <a:buNone/>
            </a:pPr>
            <a:r>
              <a:rPr lang="fr-CA" dirty="0" smtClean="0"/>
              <a:t>Plusieurs réseaux pour communiquer:</a:t>
            </a:r>
          </a:p>
          <a:p>
            <a:pPr marL="109728" indent="0">
              <a:buNone/>
            </a:pPr>
            <a:endParaRPr lang="fr-CA" dirty="0" smtClean="0"/>
          </a:p>
          <a:p>
            <a:r>
              <a:rPr lang="fr-CA" dirty="0" smtClean="0"/>
              <a:t>Réseaux personnels (Bluetooth, wifi, </a:t>
            </a:r>
            <a:r>
              <a:rPr lang="fr-CA" dirty="0" err="1" smtClean="0"/>
              <a:t>Ant</a:t>
            </a:r>
            <a:r>
              <a:rPr lang="fr-CA" dirty="0" smtClean="0"/>
              <a:t>+)</a:t>
            </a:r>
          </a:p>
          <a:p>
            <a:r>
              <a:rPr lang="fr-CA" dirty="0" smtClean="0"/>
              <a:t>Réseaux </a:t>
            </a:r>
            <a:r>
              <a:rPr lang="fr-CA" dirty="0" err="1" smtClean="0"/>
              <a:t>batiments</a:t>
            </a:r>
            <a:r>
              <a:rPr lang="fr-CA" dirty="0" smtClean="0"/>
              <a:t> (</a:t>
            </a:r>
            <a:r>
              <a:rPr lang="fr-CA" b="1" dirty="0"/>
              <a:t>BLE </a:t>
            </a:r>
            <a:r>
              <a:rPr lang="fr-CA" b="1" dirty="0" smtClean="0"/>
              <a:t>industriel</a:t>
            </a:r>
            <a:r>
              <a:rPr lang="fr-CA" dirty="0" smtClean="0"/>
              <a:t>, RFID, </a:t>
            </a:r>
            <a:r>
              <a:rPr lang="fr-CA" dirty="0" err="1" smtClean="0"/>
              <a:t>Zigbee,z-Wave</a:t>
            </a:r>
            <a:r>
              <a:rPr lang="fr-CA" dirty="0" smtClean="0"/>
              <a:t>, wifi, etc…)</a:t>
            </a:r>
          </a:p>
          <a:p>
            <a:r>
              <a:rPr lang="fr-CA" dirty="0" smtClean="0"/>
              <a:t>Réseaux à grande échelle LPWAN (Lora et </a:t>
            </a:r>
            <a:r>
              <a:rPr lang="fr-CA" dirty="0" err="1" smtClean="0"/>
              <a:t>SigFox</a:t>
            </a:r>
            <a:r>
              <a:rPr lang="fr-CA" dirty="0" smtClean="0"/>
              <a:t>)</a:t>
            </a:r>
          </a:p>
          <a:p>
            <a:pPr marL="109728" indent="0">
              <a:buNone/>
            </a:pPr>
            <a:endParaRPr lang="fr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Des réseaux hétérogènes et plusieurs protocoles de communication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8684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fr-CA" dirty="0" smtClean="0"/>
          </a:p>
          <a:p>
            <a:pPr marL="109728" indent="0">
              <a:buNone/>
            </a:pPr>
            <a:r>
              <a:rPr lang="fr-CA" dirty="0" smtClean="0"/>
              <a:t>Plusieurs protocole pour envoyer les données et les récupérer:</a:t>
            </a:r>
          </a:p>
          <a:p>
            <a:pPr marL="109728" indent="0">
              <a:buNone/>
            </a:pPr>
            <a:endParaRPr lang="fr-CA" dirty="0" smtClean="0"/>
          </a:p>
          <a:p>
            <a:r>
              <a:rPr lang="fr-CA" dirty="0" err="1" smtClean="0"/>
              <a:t>CoAP</a:t>
            </a:r>
            <a:endParaRPr lang="fr-CA" dirty="0" smtClean="0"/>
          </a:p>
          <a:p>
            <a:r>
              <a:rPr lang="fr-CA" dirty="0" smtClean="0"/>
              <a:t>XMPP</a:t>
            </a:r>
          </a:p>
          <a:p>
            <a:r>
              <a:rPr lang="fr-CA" dirty="0" smtClean="0"/>
              <a:t>AMQP</a:t>
            </a:r>
          </a:p>
          <a:p>
            <a:r>
              <a:rPr lang="fr-CA" dirty="0" smtClean="0"/>
              <a:t>MQTT</a:t>
            </a:r>
          </a:p>
          <a:p>
            <a:pPr marL="109728" indent="0">
              <a:buNone/>
            </a:pPr>
            <a:endParaRPr lang="fr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Des réseaux hétérogènes et plusieurs protocoles de communication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3799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endParaRPr lang="fr-CA" dirty="0" smtClean="0"/>
          </a:p>
          <a:p>
            <a:pPr marL="109728" indent="0">
              <a:buNone/>
            </a:pPr>
            <a:r>
              <a:rPr lang="fr-CA" dirty="0" smtClean="0"/>
              <a:t>Objets connectés simples</a:t>
            </a:r>
          </a:p>
          <a:p>
            <a:pPr marL="109728" indent="0">
              <a:buNone/>
            </a:pPr>
            <a:r>
              <a:rPr lang="fr-CA" dirty="0" smtClean="0"/>
              <a:t>	Doté d’éléments de type émetteur-récepteur et possède des capacités lui permettant de dialoguer à distance.</a:t>
            </a:r>
          </a:p>
          <a:p>
            <a:pPr marL="109728" indent="0">
              <a:buNone/>
            </a:pPr>
            <a:endParaRPr lang="fr-CA" dirty="0"/>
          </a:p>
          <a:p>
            <a:pPr marL="109728" indent="0">
              <a:buNone/>
            </a:pPr>
            <a:r>
              <a:rPr lang="fr-CA" dirty="0" smtClean="0"/>
              <a:t>Objets intelligents</a:t>
            </a:r>
          </a:p>
          <a:p>
            <a:pPr marL="109728" indent="0">
              <a:buNone/>
            </a:pPr>
            <a:r>
              <a:rPr lang="fr-CA" dirty="0" smtClean="0"/>
              <a:t>	+ équipé de logiciels capables de transformer l’information ou de la produire d’une autre façon et non pas seulement de l’envoyer en brute. (microprocesseur, capteur…)</a:t>
            </a:r>
            <a:endParaRPr lang="fr-CA" dirty="0"/>
          </a:p>
          <a:p>
            <a:pPr marL="109728" indent="0">
              <a:buNone/>
            </a:pPr>
            <a:endParaRPr lang="fr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3 types d’objets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5967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175</TotalTime>
  <Words>518</Words>
  <Application>Microsoft Office PowerPoint</Application>
  <PresentationFormat>On-screen Show (4:3)</PresentationFormat>
  <Paragraphs>98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Développement d’environnement intelligent</vt:lpstr>
      <vt:lpstr>PowerPoint Presentation</vt:lpstr>
      <vt:lpstr>PowerPoint Presentation</vt:lpstr>
      <vt:lpstr>Qu’est-ce que l’Internet des Objets ?</vt:lpstr>
      <vt:lpstr>Mais que sont ces objets ?</vt:lpstr>
      <vt:lpstr>On dit connecté. Mais connecté à quoi ?</vt:lpstr>
      <vt:lpstr>Des réseaux hétérogènes et plusieurs protocoles de communication</vt:lpstr>
      <vt:lpstr>Des réseaux hétérogènes et plusieurs protocoles de communication</vt:lpstr>
      <vt:lpstr>3 types d’objets</vt:lpstr>
      <vt:lpstr>3 types d’objets</vt:lpstr>
      <vt:lpstr>On a nécessairement besoin de capteurs et d’actionneurs</vt:lpstr>
      <vt:lpstr>Exemples de capteurs</vt:lpstr>
      <vt:lpstr>Exemples de capteurs</vt:lpstr>
      <vt:lpstr>Exemples d’actionneurs</vt:lpstr>
      <vt:lpstr>Exemples d’usage d’IoT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Développement d’environnement intelligent</dc:title>
  <dc:creator>Stephane</dc:creator>
  <cp:lastModifiedBy>Stephane</cp:lastModifiedBy>
  <cp:revision>15</cp:revision>
  <dcterms:created xsi:type="dcterms:W3CDTF">2020-01-23T03:58:20Z</dcterms:created>
  <dcterms:modified xsi:type="dcterms:W3CDTF">2020-01-23T06:54:07Z</dcterms:modified>
</cp:coreProperties>
</file>